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4"/>
  </p:notesMasterIdLst>
  <p:sldIdLst>
    <p:sldId id="260" r:id="rId2"/>
    <p:sldId id="320" r:id="rId3"/>
    <p:sldId id="268" r:id="rId4"/>
    <p:sldId id="316" r:id="rId5"/>
    <p:sldId id="314" r:id="rId6"/>
    <p:sldId id="315" r:id="rId7"/>
    <p:sldId id="317" r:id="rId8"/>
    <p:sldId id="318" r:id="rId9"/>
    <p:sldId id="322" r:id="rId10"/>
    <p:sldId id="323" r:id="rId11"/>
    <p:sldId id="319" r:id="rId12"/>
    <p:sldId id="324" r:id="rId13"/>
  </p:sldIdLst>
  <p:sldSz cx="9144000" cy="5145088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6807" autoAdjust="0"/>
  </p:normalViewPr>
  <p:slideViewPr>
    <p:cSldViewPr snapToGrid="0">
      <p:cViewPr>
        <p:scale>
          <a:sx n="100" d="100"/>
          <a:sy n="100" d="100"/>
        </p:scale>
        <p:origin x="1536" y="960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09.12.2021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1425"/>
            <a:ext cx="59499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825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21550" cy="751280"/>
          </a:xfrm>
          <a:prstGeom prst="rect">
            <a:avLst/>
          </a:prstGeom>
        </p:spPr>
      </p:pic>
      <p:pic>
        <p:nvPicPr>
          <p:cNvPr id="13" name="Picture 2"/>
          <p:cNvPicPr preferRelativeResize="0"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04" y="2711295"/>
            <a:ext cx="5863482" cy="203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Grafik 14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9" y="2711295"/>
            <a:ext cx="1497903" cy="2042052"/>
          </a:xfrm>
          <a:prstGeom prst="rect">
            <a:avLst/>
          </a:prstGeom>
          <a:noFill/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86" y="2711295"/>
            <a:ext cx="1567590" cy="203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EF9F2463-8150-4DAA-877D-A146C8C8C60A}" type="datetime1">
              <a:rPr lang="de-DE" smtClean="0"/>
              <a:t>09.12.2021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224C4683-D191-47F3-8302-BB2B36B1C86A}" type="datetime1">
              <a:rPr lang="de-DE" smtClean="0"/>
              <a:t>09.12.2021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E89BE91-4B1C-4025-AE57-60317864A3F3}" type="datetime1">
              <a:rPr lang="de-DE" smtClean="0"/>
              <a:t>09.12.2021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3AD15D93-083F-4B89-951E-D5F35A1BBEC8}" type="datetime1">
              <a:rPr lang="de-DE" smtClean="0"/>
              <a:t>09.12.2021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90C3E158-F33A-4782-AFB5-03A3FD6F0AB2}" type="datetime1">
              <a:rPr lang="de-DE" smtClean="0"/>
              <a:t>09.12.2021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C95-A33F-4494-A04F-B0687F4B79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C583-7403-4ACD-8A17-9039B83E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9BFA6A-9A63-4E2D-92C0-C77BFA750EDB}" type="datetime1">
              <a:rPr lang="de-DE" noProof="0" smtClean="0"/>
              <a:t>09.12.2021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09.12.2021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09.12.2021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09.12.2021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09.12.2021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09.12.2021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09.12.2021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09.12.2021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31200"/>
            <a:ext cx="1079999" cy="500374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4633878" y="4748824"/>
            <a:ext cx="4116626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 smtClean="0"/>
              <a:t>Institute</a:t>
            </a:r>
            <a:r>
              <a:rPr lang="en-US" altLang="de-DE" sz="900" baseline="0" dirty="0" smtClean="0"/>
              <a:t> of Meteorology and Climate Research – Atmospheric Aerosol Research</a:t>
            </a:r>
            <a:endParaRPr lang="en-US" altLang="de-DE" sz="900" dirty="0"/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90" r:id="rId15"/>
  </p:sldLayoutIdLst>
  <p:hf hdr="0" ft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0" y="1361174"/>
            <a:ext cx="9144000" cy="378104"/>
          </a:xfrm>
        </p:spPr>
        <p:txBody>
          <a:bodyPr>
            <a:normAutofit/>
          </a:bodyPr>
          <a:lstStyle/>
          <a:p>
            <a:pPr algn="ctr"/>
            <a:r>
              <a:rPr lang="en-US" altLang="de-DE" dirty="0">
                <a:solidFill>
                  <a:srgbClr val="000000"/>
                </a:solidFill>
              </a:rPr>
              <a:t>Optical </a:t>
            </a:r>
            <a:r>
              <a:rPr lang="en-US" altLang="de-DE" dirty="0" smtClean="0">
                <a:solidFill>
                  <a:srgbClr val="000000"/>
                </a:solidFill>
              </a:rPr>
              <a:t>properties calculate </a:t>
            </a:r>
            <a:r>
              <a:rPr lang="en-US" altLang="de-DE" dirty="0">
                <a:solidFill>
                  <a:srgbClr val="000000"/>
                </a:solidFill>
              </a:rPr>
              <a:t>from OPC using Mie Theory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117230" y="2040760"/>
            <a:ext cx="8707664" cy="260949"/>
          </a:xfrm>
        </p:spPr>
        <p:txBody>
          <a:bodyPr>
            <a:normAutofit/>
          </a:bodyPr>
          <a:lstStyle/>
          <a:p>
            <a:pPr algn="ctr"/>
            <a:r>
              <a:rPr lang="de-DE" sz="1600" b="0" dirty="0" smtClean="0"/>
              <a:t>Hengheng Zhang, </a:t>
            </a:r>
            <a:r>
              <a:rPr lang="de-DE" sz="1600" b="0" dirty="0"/>
              <a:t>Harald Saathoff, </a:t>
            </a:r>
            <a:r>
              <a:rPr lang="de-DE" sz="1600" b="0" dirty="0" err="1" smtClean="0"/>
              <a:t>Böhmländer</a:t>
            </a:r>
            <a:r>
              <a:rPr lang="de-DE" sz="1600" b="0" dirty="0" smtClean="0"/>
              <a:t> Alexander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2" b="29952"/>
          <a:stretch>
            <a:fillRect/>
          </a:stretch>
        </p:blipFill>
        <p:spPr/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04" y="2717118"/>
            <a:ext cx="2546171" cy="20287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08319" y="2709254"/>
            <a:ext cx="4091085" cy="2036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https://www.google.com/url?sa=i&amp;url=https%3A%2F%2Fwww.lavision.de%2Fen%2Ftechniques%2Fmie-rayleigh-raman%2F&amp;psig=AOvVaw19NSlbuW4yOhPStg1loLad&amp;ust=1621583206968000&amp;source=images&amp;cd=vfe&amp;ved=0CAIQjRxqFwoTCMjpqqri1_ACFQAAAAAdAAAAABAN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3"/>
          <a:stretch/>
        </p:blipFill>
        <p:spPr>
          <a:xfrm>
            <a:off x="117230" y="2717118"/>
            <a:ext cx="2958479" cy="2044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48" y="2898123"/>
            <a:ext cx="3423694" cy="15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0677" y="134283"/>
            <a:ext cx="77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Video</a:t>
            </a:r>
            <a:endParaRPr lang="en-US" dirty="0"/>
          </a:p>
        </p:txBody>
      </p:sp>
      <p:pic>
        <p:nvPicPr>
          <p:cNvPr id="2" name="mie_ripp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65" y="672100"/>
            <a:ext cx="6418940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9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92370" y="850457"/>
            <a:ext cx="7436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Open question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Did I do something wrong for this work or I miss something for that ?</a:t>
            </a:r>
          </a:p>
        </p:txBody>
      </p:sp>
    </p:spTree>
    <p:extLst>
      <p:ext uri="{BB962C8B-B14F-4D97-AF65-F5344CB8AC3E}">
        <p14:creationId xmlns:p14="http://schemas.microsoft.com/office/powerpoint/2010/main" val="24455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51478"/>
            <a:ext cx="3409950" cy="453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8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43"/>
          <a:stretch/>
        </p:blipFill>
        <p:spPr>
          <a:xfrm>
            <a:off x="369620" y="847282"/>
            <a:ext cx="2957567" cy="2043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79" y="291513"/>
            <a:ext cx="7111914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Instruments</a:t>
            </a:r>
            <a:endParaRPr lang="en-US" sz="17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478" y="729532"/>
            <a:ext cx="1197764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 err="1"/>
              <a:t>Fidas</a:t>
            </a:r>
            <a:r>
              <a:rPr lang="en-US" sz="1799" dirty="0"/>
              <a:t> 200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69" y="995392"/>
            <a:ext cx="3483875" cy="2052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6" y="3152319"/>
            <a:ext cx="1366911" cy="2050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412" y="3324543"/>
            <a:ext cx="4737659" cy="1347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9096" y="2955339"/>
            <a:ext cx="246734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 err="1" smtClean="0"/>
              <a:t>Alphasensor</a:t>
            </a:r>
            <a:r>
              <a:rPr lang="en-US" sz="1799" smtClean="0"/>
              <a:t> OPC-N3 </a:t>
            </a:r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11501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090" y="290808"/>
            <a:ext cx="711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Extinction Coefficient from Mie calculation and LIDAR measurements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1" y="1129698"/>
            <a:ext cx="8934450" cy="20279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23877" y="4435031"/>
            <a:ext cx="3720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Leinonen</a:t>
            </a:r>
            <a:r>
              <a:rPr lang="en-US" sz="800" dirty="0"/>
              <a:t>, J., Python code for calculating Mie scattering from single- and dual-layered spheres. Available </a:t>
            </a:r>
            <a:r>
              <a:rPr lang="en-US" sz="800" dirty="0" smtClean="0"/>
              <a:t>at https</a:t>
            </a:r>
            <a:r>
              <a:rPr lang="en-US" sz="800" dirty="0"/>
              <a:t>://github.com/jleinonen/pymiecoated/.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8851" y="3388590"/>
            <a:ext cx="87414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Size distribution is measured by </a:t>
            </a:r>
            <a:r>
              <a:rPr lang="en-US" sz="1400" dirty="0" err="1" smtClean="0"/>
              <a:t>Fidas</a:t>
            </a:r>
            <a:r>
              <a:rPr lang="en-US" sz="1400" dirty="0" smtClean="0"/>
              <a:t> 200.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Extinction coefficients calculated from LIDAR methods (Elastic and Raman) and Mie calculation.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Extinction coefficients calculated from Mie calculation is symmetrically lower than LIDAR measurements.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Potential results ??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a. OPC underestimates the particle size ??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962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090" y="290808"/>
            <a:ext cx="711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Extinction Coefficient from Mie calculation and LIDAR measurements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10813" r="7261" b="7783"/>
          <a:stretch/>
        </p:blipFill>
        <p:spPr>
          <a:xfrm>
            <a:off x="11367" y="967078"/>
            <a:ext cx="4950691" cy="3511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2536" y="2199671"/>
            <a:ext cx="4271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Calculated particle matter concentration is also symmetrically lower than software data product.</a:t>
            </a:r>
          </a:p>
        </p:txBody>
      </p:sp>
    </p:spTree>
    <p:extLst>
      <p:ext uri="{BB962C8B-B14F-4D97-AF65-F5344CB8AC3E}">
        <p14:creationId xmlns:p14="http://schemas.microsoft.com/office/powerpoint/2010/main" val="10226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82" y="728653"/>
            <a:ext cx="3538567" cy="280788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0058" y="692241"/>
            <a:ext cx="4156364" cy="3937031"/>
            <a:chOff x="282674" y="198226"/>
            <a:chExt cx="4941556" cy="44377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74" y="198226"/>
              <a:ext cx="4941556" cy="216034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74" y="2358574"/>
              <a:ext cx="4941556" cy="227737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90058" y="274960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calibration in AIDA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33482" y="3536542"/>
            <a:ext cx="455650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 of </a:t>
            </a:r>
            <a:r>
              <a:rPr lang="en-US" sz="1200" dirty="0" err="1" smtClean="0"/>
              <a:t>alphasense</a:t>
            </a:r>
            <a:r>
              <a:rPr lang="en-US" sz="1200" dirty="0" smtClean="0"/>
              <a:t> with CALDUST.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smtClean="0"/>
              <a:t>The calibration measurement of CALDUST 1000 seems fine</a:t>
            </a:r>
          </a:p>
          <a:p>
            <a:r>
              <a:rPr lang="en-US" sz="1200" dirty="0" smtClean="0"/>
              <a:t>       but bring larger uncertainties for CALDUST 2000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5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0058" y="274960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calibration of </a:t>
            </a:r>
            <a:r>
              <a:rPr lang="en-US" dirty="0" err="1" smtClean="0"/>
              <a:t>Fidas</a:t>
            </a:r>
            <a:r>
              <a:rPr lang="en-US" dirty="0" smtClean="0"/>
              <a:t> OPC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" y="1048683"/>
            <a:ext cx="4082581" cy="3357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56883" y="1176571"/>
            <a:ext cx="49295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Size calibration using </a:t>
            </a:r>
            <a:r>
              <a:rPr lang="en-US" dirty="0" err="1" smtClean="0"/>
              <a:t>mie</a:t>
            </a:r>
            <a:r>
              <a:rPr lang="en-US" dirty="0" smtClean="0"/>
              <a:t> scattering theory.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</a:p>
          <a:p>
            <a:r>
              <a:rPr lang="en-US" dirty="0"/>
              <a:t>	</a:t>
            </a:r>
            <a:r>
              <a:rPr lang="en-US" dirty="0" smtClean="0"/>
              <a:t>I calculated S12 value from 85°-95° using 	complex </a:t>
            </a:r>
            <a:r>
              <a:rPr lang="en-US" dirty="0"/>
              <a:t>reflective index are m = 1.59 + 0i </a:t>
            </a:r>
            <a:r>
              <a:rPr lang="en-US" dirty="0" smtClean="0"/>
              <a:t>	and m = 1.33 + 0i. Then integrate them to 	get the scatter intensity at side direction.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Scatter intensity = S12[0]</a:t>
            </a:r>
            <a:r>
              <a:rPr lang="en-US" baseline="30000" dirty="0" smtClean="0"/>
              <a:t>2</a:t>
            </a:r>
            <a:r>
              <a:rPr lang="en-US" dirty="0" smtClean="0"/>
              <a:t>+</a:t>
            </a:r>
            <a:r>
              <a:rPr lang="en-US" dirty="0"/>
              <a:t> </a:t>
            </a:r>
            <a:r>
              <a:rPr lang="en-US" dirty="0" smtClean="0"/>
              <a:t>S12[1]</a:t>
            </a:r>
            <a:r>
              <a:rPr lang="en-US" baseline="30000" dirty="0" smtClean="0"/>
              <a:t>2</a:t>
            </a:r>
          </a:p>
          <a:p>
            <a:endParaRPr lang="en-US" baseline="30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S12 </a:t>
            </a:r>
            <a:r>
              <a:rPr lang="en-US" dirty="0"/>
              <a:t>is amplitude scattering matrix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0058" y="27496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after calibration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t="10316" r="7962" b="6541"/>
          <a:stretch/>
        </p:blipFill>
        <p:spPr>
          <a:xfrm>
            <a:off x="268566" y="786513"/>
            <a:ext cx="5175702" cy="3830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9170" y="2239972"/>
            <a:ext cx="369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Both of two methods are match better especially for PM10 measurements.</a:t>
            </a:r>
          </a:p>
        </p:txBody>
      </p:sp>
    </p:spTree>
    <p:extLst>
      <p:ext uri="{BB962C8B-B14F-4D97-AF65-F5344CB8AC3E}">
        <p14:creationId xmlns:p14="http://schemas.microsoft.com/office/powerpoint/2010/main" val="13070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6453" y="23659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after calibration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498"/>
            <a:ext cx="9144000" cy="2075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6" r="7931"/>
          <a:stretch/>
        </p:blipFill>
        <p:spPr>
          <a:xfrm>
            <a:off x="0" y="2653678"/>
            <a:ext cx="3689572" cy="2359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89572" y="2798602"/>
            <a:ext cx="5384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Although extinction coefficients calculated from </a:t>
            </a:r>
            <a:r>
              <a:rPr lang="en-US" altLang="zh-CN" sz="1600" dirty="0" smtClean="0"/>
              <a:t>Mie is increase but still not match very well.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The size distribution for different periods (Feb.08 – 09 (blue) – match badly,  Feb.20 – 21 (green) – fine, Feb.24 – 25 (black) match best).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Bad match is corresponding to a lager concentration at diameter of </a:t>
            </a:r>
            <a:r>
              <a:rPr lang="en-US" sz="1600" dirty="0"/>
              <a:t>a</a:t>
            </a:r>
            <a:r>
              <a:rPr lang="en-US" sz="1600" dirty="0" smtClean="0"/>
              <a:t>round 500 nm, which is close to laser wavelength.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221331" y="2798603"/>
            <a:ext cx="223805" cy="64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6453" y="23659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Sensitive test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91" y="816518"/>
            <a:ext cx="5134489" cy="385086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1099116"/>
            <a:ext cx="8896350" cy="3285670"/>
            <a:chOff x="-5806556" y="0"/>
            <a:chExt cx="20776660" cy="51450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79" y="0"/>
              <a:ext cx="6934041" cy="514508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020" y="0"/>
              <a:ext cx="6931084" cy="514508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06556" y="0"/>
              <a:ext cx="6928127" cy="5145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16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326</Words>
  <Application>Microsoft Office PowerPoint</Application>
  <PresentationFormat>Custom</PresentationFormat>
  <Paragraphs>39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黑体</vt:lpstr>
      <vt:lpstr>Arial</vt:lpstr>
      <vt:lpstr>Calibri</vt:lpstr>
      <vt:lpstr>Times New Roman</vt:lpstr>
      <vt:lpstr>Wingdings</vt:lpstr>
      <vt:lpstr>Design1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Zhang, Hengheng (IMK)</cp:lastModifiedBy>
  <cp:revision>245</cp:revision>
  <cp:lastPrinted>2020-10-12T14:20:25Z</cp:lastPrinted>
  <dcterms:created xsi:type="dcterms:W3CDTF">2017-12-07T14:50:50Z</dcterms:created>
  <dcterms:modified xsi:type="dcterms:W3CDTF">2021-12-09T09:53:37Z</dcterms:modified>
</cp:coreProperties>
</file>